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01" r:id="rId4"/>
    <p:sldId id="293" r:id="rId5"/>
    <p:sldId id="302" r:id="rId6"/>
    <p:sldId id="292" r:id="rId7"/>
    <p:sldId id="291" r:id="rId8"/>
    <p:sldId id="296" r:id="rId9"/>
    <p:sldId id="298" r:id="rId10"/>
    <p:sldId id="259" r:id="rId11"/>
    <p:sldId id="261" r:id="rId12"/>
    <p:sldId id="288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97" r:id="rId23"/>
    <p:sldId id="271" r:id="rId24"/>
    <p:sldId id="299" r:id="rId25"/>
    <p:sldId id="272" r:id="rId26"/>
    <p:sldId id="273" r:id="rId27"/>
    <p:sldId id="275" r:id="rId28"/>
    <p:sldId id="276" r:id="rId29"/>
    <p:sldId id="277" r:id="rId30"/>
    <p:sldId id="278" r:id="rId31"/>
    <p:sldId id="279" r:id="rId32"/>
    <p:sldId id="300" r:id="rId33"/>
    <p:sldId id="280" r:id="rId34"/>
    <p:sldId id="28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-19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6089-4297-4AAD-9CBC-DBB374E72E66}" type="datetimeFigureOut">
              <a:rPr lang="en-US" smtClean="0"/>
              <a:pPr/>
              <a:t>3/15/12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DD6C-3F7E-4067-A6A8-DF02823428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41.png"/><Relationship Id="rId6" Type="http://schemas.openxmlformats.org/officeDocument/2006/relationships/package" Target="../embeddings/Microsoft_Excel_Sheet1.xlsx"/><Relationship Id="rId7" Type="http://schemas.openxmlformats.org/officeDocument/2006/relationships/image" Target="../media/image39.emf"/><Relationship Id="rId8" Type="http://schemas.openxmlformats.org/officeDocument/2006/relationships/package" Target="../embeddings/Microsoft_Excel_Sheet2.xlsx"/><Relationship Id="rId9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-8759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Customer Experience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Value Creation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9436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This is the first step in value creation.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000" i="1" dirty="0" smtClean="0">
                <a:latin typeface="Helvetica" pitchFamily="34" charset="0"/>
                <a:cs typeface="Helvetica" pitchFamily="34" charset="0"/>
                <a:sym typeface="Wingdings 2" pitchFamily="18" charset="2"/>
              </a:rPr>
              <a:t> </a:t>
            </a:r>
            <a:endParaRPr lang="en-US" sz="2000" i="1" baseline="30000" dirty="0" smtClean="0">
              <a:latin typeface="Helvetica" pitchFamily="34" charset="0"/>
              <a:cs typeface="Helvetica" pitchFamily="34" charset="0"/>
              <a:sym typeface="Wingdings 2" pitchFamily="18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52400" y="9906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cs typeface="Helvetica" pitchFamily="34" charset="0"/>
              </a:rPr>
              <a:t>Understanding the </a:t>
            </a:r>
            <a:b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cs typeface="Helvetica" pitchFamily="34" charset="0"/>
              </a:rPr>
              <a:t>Customer Experience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1295400"/>
            <a:ext cx="3505200" cy="4832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Chapter 4 Objectives</a:t>
            </a:r>
          </a:p>
          <a:p>
            <a:pPr algn="ctr"/>
            <a:endParaRPr lang="en-US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nderstanding the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customer</a:t>
            </a:r>
            <a:b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experience</a:t>
            </a:r>
            <a:b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</a:t>
            </a:r>
          </a:p>
          <a:p>
            <a:pPr>
              <a:buFont typeface="Wingdings" pitchFamily="2" charset="2"/>
              <a:buChar char="q"/>
            </a:pPr>
            <a:endParaRPr lang="en-US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Measuring customer</a:t>
            </a:r>
            <a:b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value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dollar savings.</a:t>
            </a:r>
          </a:p>
          <a:p>
            <a:pPr>
              <a:buFont typeface="Wingdings" pitchFamily="2" charset="2"/>
              <a:buChar char="q"/>
            </a:pPr>
            <a:endParaRPr lang="en-US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Measuring perceived</a:t>
            </a:r>
            <a:b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customer value. 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Identifying value drivers</a:t>
            </a:r>
            <a:b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and level of price sensitivity. </a:t>
            </a:r>
          </a:p>
          <a:p>
            <a:pPr>
              <a:buFont typeface="Wingdings" pitchFamily="2" charset="2"/>
              <a:buChar char="q"/>
            </a:pPr>
            <a:endParaRPr lang="en-US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8150" y="1638300"/>
            <a:ext cx="43815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-58682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Southwest Airlines  </a:t>
            </a:r>
          </a:p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Total Cost of Purchase </a:t>
            </a:r>
            <a:endParaRPr lang="en-US" sz="27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1700" y="1101836"/>
            <a:ext cx="4051300" cy="5334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02" y="1084318"/>
            <a:ext cx="3549298" cy="535314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00731"/>
            <a:ext cx="693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Understanding the Customer Experience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5453995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Furniture manufacturers buy the </a:t>
            </a:r>
            <a:r>
              <a:rPr lang="en-US" sz="2000" b="1" u="sng" dirty="0" smtClean="0">
                <a:latin typeface="Helvetica"/>
                <a:cs typeface="Helvetica"/>
              </a:rPr>
              <a:t>lowest priced particle board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for the interior furniture parts. How would the information above be used to create a </a:t>
            </a:r>
            <a:r>
              <a:rPr lang="en-US" sz="2000" b="1" dirty="0" smtClean="0">
                <a:latin typeface="Helvetica"/>
                <a:cs typeface="Helvetica"/>
              </a:rPr>
              <a:t>higher priced product</a:t>
            </a:r>
            <a:r>
              <a:rPr lang="en-US" sz="2000" dirty="0" smtClean="0">
                <a:latin typeface="Helvetica"/>
                <a:cs typeface="Helvetica"/>
              </a:rPr>
              <a:t>?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437" y="3657600"/>
            <a:ext cx="8012113" cy="17653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387" y="1447800"/>
            <a:ext cx="8050213" cy="17399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33400" y="10668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"/>
                <a:cs typeface="Helvetica"/>
              </a:rPr>
              <a:t>Furniture Manufacturer:  Current Customer Experience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3276600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"/>
                <a:cs typeface="Helvetica"/>
              </a:rPr>
              <a:t>Furniture Manufacture: Customer’s Preferred  Experience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0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Creating Customer Value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at a Higher Price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733" y="1099205"/>
            <a:ext cx="4134823" cy="534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3025" y="1099205"/>
            <a:ext cx="1981200" cy="527307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446345" y="1099205"/>
            <a:ext cx="2536496" cy="509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61913"/>
            <a:endParaRPr lang="en-US" sz="1000" b="1" dirty="0" smtClean="0"/>
          </a:p>
          <a:p>
            <a:pPr marL="61913"/>
            <a:r>
              <a:rPr lang="en-US" sz="2000" dirty="0" smtClean="0"/>
              <a:t>Weyerhaeuser saved manufacturer’s millions of dollars with a product that:</a:t>
            </a:r>
          </a:p>
          <a:p>
            <a:pPr marL="61913"/>
            <a:endParaRPr lang="en-US" sz="1000" b="1" dirty="0" smtClean="0"/>
          </a:p>
          <a:p>
            <a:pPr marL="288925" indent="-227013">
              <a:buFont typeface="Wingdings" charset="2"/>
              <a:buChar char="q"/>
            </a:pPr>
            <a:r>
              <a:rPr lang="en-US" sz="1850" b="1" dirty="0" smtClean="0"/>
              <a:t> Eliminated the</a:t>
            </a:r>
            <a:br>
              <a:rPr lang="en-US" sz="1850" b="1" dirty="0" smtClean="0"/>
            </a:br>
            <a:r>
              <a:rPr lang="en-US" sz="1850" b="1" dirty="0" smtClean="0"/>
              <a:t> lamentation process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sz="1000" b="1" dirty="0" smtClean="0"/>
          </a:p>
          <a:p>
            <a:pPr marL="288925" indent="-227013">
              <a:buFont typeface="Wingdings" charset="2"/>
              <a:buChar char="q"/>
            </a:pPr>
            <a:r>
              <a:rPr lang="en-US" sz="1900" b="1" dirty="0" smtClean="0"/>
              <a:t> Extended the life of saw blades</a:t>
            </a:r>
          </a:p>
          <a:p>
            <a:pPr marL="61913"/>
            <a:endParaRPr lang="en-US" sz="1000" b="1" dirty="0" smtClean="0"/>
          </a:p>
          <a:p>
            <a:pPr marL="61913"/>
            <a:r>
              <a:rPr lang="en-US" sz="2000" dirty="0" smtClean="0"/>
              <a:t>This enabled the company  to charge a </a:t>
            </a:r>
            <a:r>
              <a:rPr lang="en-US" sz="2000" b="1" dirty="0" smtClean="0"/>
              <a:t>premium price </a:t>
            </a:r>
            <a:r>
              <a:rPr lang="en-US" sz="2000" dirty="0" smtClean="0"/>
              <a:t>and </a:t>
            </a:r>
            <a:r>
              <a:rPr lang="en-US" sz="2000" b="1" dirty="0" smtClean="0"/>
              <a:t>still create considerable customer savings</a:t>
            </a:r>
            <a:r>
              <a:rPr lang="en-US" sz="2000" dirty="0" smtClean="0"/>
              <a:t>.</a:t>
            </a:r>
            <a:endParaRPr lang="en-US" sz="2000" dirty="0"/>
          </a:p>
          <a:p>
            <a:endParaRPr lang="en-US" sz="10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65695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Lifecycle Costs &amp; Customer Value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7650" y="5521436"/>
            <a:ext cx="864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This company’s telecommunications switch is $75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more expensive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that the competitors. Why would a company that buys 10,000 switches per year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pay more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for the company’s switch (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an extra $750,000 per year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)?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" y="1116723"/>
            <a:ext cx="7696200" cy="429347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8177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Sources of Value Creation </a:t>
            </a:r>
            <a:endParaRPr lang="en-US" sz="30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" y="6018451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could a printer manufacturer lower the life-cycle cost of a printer?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085" y="1153550"/>
            <a:ext cx="7381830" cy="479005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8177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AirCap Total Cost per Shipment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6300" y="5858641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can AirCap charge $0.25 more for packaging </a:t>
            </a:r>
            <a:br>
              <a:rPr lang="en-US" b="1" dirty="0" smtClean="0">
                <a:latin typeface="Helvetica" pitchFamily="34" charset="0"/>
                <a:cs typeface="Helvetica" pitchFamily="34" charset="0"/>
              </a:rPr>
            </a:br>
            <a:r>
              <a:rPr lang="en-US" b="1" dirty="0" smtClean="0">
                <a:latin typeface="Helvetica" pitchFamily="34" charset="0"/>
                <a:cs typeface="Helvetica" pitchFamily="34" charset="0"/>
              </a:rPr>
              <a:t>material per shipment than their competitor? 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" y="1423055"/>
            <a:ext cx="7543800" cy="440055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/>
              <a:t>Marketing Performance</a:t>
            </a:r>
            <a:br>
              <a:rPr lang="en-US" sz="1300" b="1" dirty="0" smtClean="0"/>
            </a:br>
            <a:r>
              <a:rPr lang="en-US" sz="1300" b="1" dirty="0" smtClean="0"/>
              <a:t>Tool  4.1</a:t>
            </a:r>
            <a:endParaRPr lang="en-US" sz="13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9595" y="1005487"/>
            <a:ext cx="7543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u="sng" dirty="0" smtClean="0">
                <a:latin typeface="Helvetica"/>
                <a:cs typeface="Helvetica"/>
              </a:rPr>
              <a:t>Customer Application</a:t>
            </a:r>
            <a:r>
              <a:rPr lang="en-US" sz="1700" b="1" dirty="0" smtClean="0">
                <a:latin typeface="Helvetica"/>
                <a:cs typeface="Helvetica"/>
              </a:rPr>
              <a:t>:  Shipping a $500 electronic instrument</a:t>
            </a:r>
            <a:endParaRPr lang="en-US" sz="1700" b="1" dirty="0"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9418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Communicating Value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721" y="1101836"/>
            <a:ext cx="7160559" cy="53340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-26277"/>
            <a:ext cx="670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Helping Customers Understand </a:t>
            </a:r>
            <a:br>
              <a:rPr lang="en-US" sz="26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Total Cost of Ownership </a:t>
            </a:r>
            <a:endParaRPr lang="en-US" sz="2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2900" y="5899805"/>
            <a:ext cx="8458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What is the goal of the Kyocera Ad and TCO Tracker website?</a:t>
            </a:r>
          </a:p>
          <a:p>
            <a:pPr algn="ctr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(Google Kyocera TOC Tracker to see website)</a:t>
            </a:r>
            <a:endParaRPr lang="en-US" sz="16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5" name="Picture 14" descr="Screen Shot 2012-02-16 at 3.01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8" y="965532"/>
            <a:ext cx="7950644" cy="497806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0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Lowering Disposal Costs as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 Source of Value Creation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4262" y="1121454"/>
            <a:ext cx="7135476" cy="528810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61159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Printer Price and Performance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4900" y="5791200"/>
            <a:ext cx="6934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Why is the Canon A590 a good customer value?</a:t>
            </a:r>
          </a:p>
          <a:p>
            <a:pPr algn="ctr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(Data Source: “Digital Cameras,” </a:t>
            </a:r>
            <a:r>
              <a:rPr lang="en-US" sz="1600" i="1" dirty="0" smtClean="0">
                <a:latin typeface="Helvetica" pitchFamily="34" charset="0"/>
                <a:cs typeface="Helvetica" pitchFamily="34" charset="0"/>
              </a:rPr>
              <a:t>Consumer Reports (April 2010)</a:t>
            </a:r>
            <a:endParaRPr lang="en-US" sz="1600" b="1" dirty="0" smtClean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066800"/>
            <a:ext cx="8788400" cy="45720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90932" y="1785005"/>
            <a:ext cx="8751619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66294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Copyright Roger J. Best, 2011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9775" y="1905000"/>
            <a:ext cx="5124450" cy="20621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Understanding the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Experience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4648200"/>
            <a:ext cx="640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In this section we will look at different ways companies work to understand the customer experience.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-8759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Customer Experience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Value Creation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3641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Company Performance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8150" y="5821910"/>
            <a:ext cx="826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does the Value Map help the Canon A590 management team interpret the competitor position and value of competing products?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066800"/>
            <a:ext cx="7848600" cy="468341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/>
              <a:t>Marketing Performance</a:t>
            </a:r>
            <a:br>
              <a:rPr lang="en-US" sz="1300" b="1" dirty="0" smtClean="0"/>
            </a:br>
            <a:r>
              <a:rPr lang="en-US" sz="1300" b="1" dirty="0" smtClean="0"/>
              <a:t>Tool  4.2</a:t>
            </a:r>
            <a:endParaRPr lang="en-US" sz="13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84600"/>
            <a:ext cx="11811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/>
        </p:nvSpPr>
        <p:spPr>
          <a:xfrm>
            <a:off x="4114800" y="38100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43400" y="35052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Canon A590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9418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HP PhotoSmart Printer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791" y="1143000"/>
            <a:ext cx="6105609" cy="5257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96793" y="1380359"/>
            <a:ext cx="241633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333359" y="99935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HP PhotoSmart Premium 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4267200" y="40386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409559" y="3352800"/>
            <a:ext cx="25908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29400" y="3462278"/>
            <a:ext cx="24384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Is this HP printer under priced? 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What would be a higher price that would still provide an attractive value?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would this impact profits?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148177"/>
            <a:ext cx="693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Sport Utility Vehicle Value Map </a:t>
            </a:r>
            <a:endParaRPr lang="en-US" sz="30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155700"/>
            <a:ext cx="4495800" cy="462874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143000"/>
            <a:ext cx="277659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7000" y="1143000"/>
            <a:ext cx="11684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6200" y="5817477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would you evaluate the Toyota Highlander value based on these results? </a:t>
            </a:r>
            <a:br>
              <a:rPr lang="en-US" b="1" dirty="0" smtClean="0">
                <a:latin typeface="Helvetica" pitchFamily="34" charset="0"/>
                <a:cs typeface="Helvetica" pitchFamily="34" charset="0"/>
              </a:rPr>
            </a:br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(Data Source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: </a:t>
            </a:r>
            <a:r>
              <a:rPr lang="en-US" sz="1600" dirty="0" smtClean="0"/>
              <a:t>“Best and Worst New and Used Cars,” </a:t>
            </a:r>
            <a:r>
              <a:rPr lang="en-US" sz="1600" i="1" dirty="0" smtClean="0"/>
              <a:t>Consumer Reports (2011): 43.</a:t>
            </a:r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) </a:t>
            </a:r>
            <a:endParaRPr lang="en-US" sz="16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86200" y="17526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-26277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Lexus Customer Experience </a:t>
            </a:r>
            <a:b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Value Strategy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5626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Lexus sets a desired price and then seeks to add product improvements based on customer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suggestions.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These customer interviews are done one-on-one with customers and Toyota engineers and marketing professionals.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127815"/>
            <a:ext cx="4953000" cy="435858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9891" y="1125482"/>
            <a:ext cx="3565509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3792482"/>
            <a:ext cx="3581400" cy="169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 flipV="1">
            <a:off x="4495800" y="2895600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8600" y="304800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90600" y="19812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352800" y="16764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0600" y="31242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52800" y="2971800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24100" y="1981200"/>
            <a:ext cx="4495800" cy="18158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Measuring Perceived Customer Value</a:t>
            </a:r>
            <a:endParaRPr lang="en-US" sz="28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8534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Helvetica" pitchFamily="34" charset="0"/>
                <a:cs typeface="Helvetica" pitchFamily="34" charset="0"/>
              </a:rPr>
              <a:t>Customer perceptions shape assessments of customer value. However, some aspects of value, like brand reputation, can’t be measured in terms of savings. </a:t>
            </a:r>
            <a:endParaRPr lang="en-US" sz="26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-8759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Customer Experience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Value Creation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178677"/>
            <a:ext cx="716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Measuring Perceived Product Performance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b="6235"/>
          <a:stretch/>
        </p:blipFill>
        <p:spPr bwMode="auto">
          <a:xfrm>
            <a:off x="184564" y="1066800"/>
            <a:ext cx="8774872" cy="2357821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57640"/>
              </p:ext>
            </p:extLst>
          </p:nvPr>
        </p:nvGraphicFramePr>
        <p:xfrm>
          <a:off x="187436" y="3754537"/>
          <a:ext cx="4056118" cy="186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Worksheet" r:id="rId6" imgW="3448202" imgH="1533449" progId="Excel.Sheet.12">
                  <p:embed/>
                </p:oleObj>
              </mc:Choice>
              <mc:Fallback>
                <p:oleObj name="Worksheet" r:id="rId6" imgW="3448202" imgH="1533449" progId="Excel.Shee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36" y="3754537"/>
                        <a:ext cx="4056118" cy="18639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2362200" y="3420241"/>
            <a:ext cx="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37056"/>
              </p:ext>
            </p:extLst>
          </p:nvPr>
        </p:nvGraphicFramePr>
        <p:xfrm>
          <a:off x="4463395" y="3778183"/>
          <a:ext cx="4478282" cy="177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Worksheet" r:id="rId8" imgW="4057802" imgH="1533449" progId="Excel.Sheet.12">
                  <p:embed/>
                </p:oleObj>
              </mc:Choice>
              <mc:Fallback>
                <p:oleObj name="Worksheet" r:id="rId8" imgW="4057802" imgH="1533449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395" y="3778183"/>
                        <a:ext cx="4478282" cy="1772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56118" y="3754398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51918" y="3446518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48600" y="1752600"/>
            <a:ext cx="9144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57400" y="342024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132318" y="3429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34400" y="3581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" y="5580118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When the business is rated 2 or more over a competitor it gets the relative importance points. If it is 2 or more points lower, it loses the relative importance points. Between -1 and +1 no points are won or lost.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Service Quality &amp; Brand Reputation Perceptions Are Indexed that Same Way </a:t>
            </a:r>
            <a:endParaRPr lang="en-US" sz="2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219200"/>
            <a:ext cx="8853055" cy="25146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9327" y="3843709"/>
            <a:ext cx="8839200" cy="230859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1854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Overall Performance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395" y="1239349"/>
            <a:ext cx="21658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8395" y="1239349"/>
            <a:ext cx="6324600" cy="190409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90800" y="3276600"/>
            <a:ext cx="6236144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80559" y="3501918"/>
            <a:ext cx="571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Because each core area of performance could have different importance to customers, these area are assigned a Relative Importance.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The overall performance is a weighted average of the relative advantage and relative importance for the three core areas of performance.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In this case the overall performance is 123.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488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Cost of Purchase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0" y="1219200"/>
            <a:ext cx="8445500" cy="271596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76300" y="4191000"/>
            <a:ext cx="7391400" cy="2133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360918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The cost of purchase is rated the same way. However, a higher rating means a higher cost and a lower rating a lower cost.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For the business it’s purchase price is 27% higher but service and repair 10% lower than its three competitors.  Overall, their cost of purchase is 3% higher than competitors.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69918"/>
            <a:ext cx="670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Value Index and Value Map </a:t>
            </a:r>
            <a:endParaRPr lang="en-US" sz="2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5350" y="5732518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How would you evaluate the company’s competitive </a:t>
            </a:r>
          </a:p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position and customer value relative to competitors?  </a:t>
            </a:r>
            <a:endParaRPr lang="en-US" sz="2000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/>
              <a:t>Marketing Performance</a:t>
            </a:r>
            <a:br>
              <a:rPr lang="en-US" sz="1300" b="1" dirty="0" smtClean="0"/>
            </a:br>
            <a:r>
              <a:rPr lang="en-US" sz="1300" b="1" dirty="0" smtClean="0"/>
              <a:t>Tool  4.3</a:t>
            </a:r>
            <a:endParaRPr lang="en-US" sz="13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093077"/>
            <a:ext cx="7620001" cy="454572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28754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Customer  Experience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628" y="1752600"/>
            <a:ext cx="4734413" cy="469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979277" y="1093077"/>
            <a:ext cx="4038600" cy="53245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1" u="sng" dirty="0" smtClean="0">
                <a:latin typeface="Helvetica"/>
                <a:cs typeface="Helvetica"/>
              </a:rPr>
              <a:t>Customer (Parent) Experience</a:t>
            </a:r>
            <a:r>
              <a:rPr lang="en-US" sz="1700" dirty="0" smtClean="0">
                <a:latin typeface="Helvetica"/>
                <a:cs typeface="Helvetica"/>
              </a:rPr>
              <a:t>: </a:t>
            </a:r>
          </a:p>
          <a:p>
            <a:endParaRPr lang="en-US" sz="1700" dirty="0" smtClean="0">
              <a:latin typeface="Helvetica"/>
              <a:cs typeface="Helvetica"/>
            </a:endParaRPr>
          </a:p>
          <a:p>
            <a:r>
              <a:rPr lang="en-US" sz="1700" dirty="0" smtClean="0">
                <a:latin typeface="Helvetica"/>
                <a:cs typeface="Helvetica"/>
              </a:rPr>
              <a:t>After 40 minutes of trying, I quit, having completed only a few pages of the </a:t>
            </a:r>
            <a:r>
              <a:rPr lang="en-US" sz="1700" b="1" dirty="0" smtClean="0">
                <a:latin typeface="Helvetica"/>
                <a:cs typeface="Helvetica"/>
              </a:rPr>
              <a:t>80-page</a:t>
            </a:r>
            <a:r>
              <a:rPr lang="en-US" sz="1700" dirty="0" smtClean="0">
                <a:latin typeface="Helvetica"/>
                <a:cs typeface="Helvetica"/>
              </a:rPr>
              <a:t> instruction manual. </a:t>
            </a:r>
          </a:p>
          <a:p>
            <a:endParaRPr lang="en-US" sz="1700" dirty="0" smtClean="0">
              <a:latin typeface="Helvetica"/>
              <a:cs typeface="Helvetica"/>
            </a:endParaRPr>
          </a:p>
          <a:p>
            <a:r>
              <a:rPr lang="en-US" sz="1700" b="1" u="sng" dirty="0" smtClean="0">
                <a:latin typeface="Helvetica"/>
                <a:cs typeface="Helvetica"/>
              </a:rPr>
              <a:t>Design &amp; Usability Testing Center  (*)</a:t>
            </a:r>
            <a:br>
              <a:rPr lang="en-US" sz="1700" b="1" u="sng" dirty="0" smtClean="0">
                <a:latin typeface="Helvetica"/>
                <a:cs typeface="Helvetica"/>
              </a:rPr>
            </a:br>
            <a:endParaRPr lang="en-US" sz="1700" dirty="0" smtClean="0">
              <a:latin typeface="Helvetica"/>
              <a:cs typeface="Helvetica"/>
            </a:endParaRPr>
          </a:p>
          <a:p>
            <a:r>
              <a:rPr lang="en-US" sz="1700" dirty="0" smtClean="0">
                <a:latin typeface="Helvetica"/>
                <a:cs typeface="Helvetica"/>
              </a:rPr>
              <a:t>At the lab, we observe people putting stuff together and then they try to help manufacturers simplify their instructions. </a:t>
            </a:r>
          </a:p>
          <a:p>
            <a:r>
              <a:rPr lang="en-US" sz="1700" dirty="0" smtClean="0">
                <a:latin typeface="Helvetica"/>
                <a:cs typeface="Helvetica"/>
              </a:rPr>
              <a:t>"</a:t>
            </a:r>
            <a:r>
              <a:rPr lang="en-US" sz="1700" b="1" i="1" dirty="0" smtClean="0">
                <a:latin typeface="Helvetica"/>
                <a:cs typeface="Helvetica"/>
              </a:rPr>
              <a:t>We're used to being tortured by products</a:t>
            </a:r>
            <a:r>
              <a:rPr lang="en-US" sz="1700" dirty="0" smtClean="0">
                <a:latin typeface="Helvetica"/>
                <a:cs typeface="Helvetica"/>
              </a:rPr>
              <a:t>," said Bill Gribbons, who runs the lab. </a:t>
            </a:r>
          </a:p>
          <a:p>
            <a:endParaRPr lang="en-US" sz="1700" dirty="0" smtClean="0">
              <a:latin typeface="Helvetica"/>
              <a:cs typeface="Helvetica"/>
            </a:endParaRPr>
          </a:p>
          <a:p>
            <a:r>
              <a:rPr lang="en-US" sz="1700" dirty="0" smtClean="0">
                <a:latin typeface="Helvetica"/>
                <a:cs typeface="Helvetica"/>
              </a:rPr>
              <a:t>He says companies </a:t>
            </a:r>
            <a:r>
              <a:rPr lang="en-US" sz="1700" b="1" u="sng" dirty="0" smtClean="0">
                <a:latin typeface="Helvetica"/>
                <a:cs typeface="Helvetica"/>
              </a:rPr>
              <a:t>often design products for their own convenience,</a:t>
            </a:r>
            <a:r>
              <a:rPr lang="en-US" sz="1700" dirty="0" smtClean="0">
                <a:latin typeface="Helvetica"/>
                <a:cs typeface="Helvetica"/>
              </a:rPr>
              <a:t> rather than consumers. </a:t>
            </a:r>
          </a:p>
          <a:p>
            <a:endParaRPr lang="en-US" sz="1700" dirty="0" smtClean="0">
              <a:latin typeface="Helvetica"/>
              <a:cs typeface="Helvetica"/>
            </a:endParaRPr>
          </a:p>
          <a:p>
            <a:r>
              <a:rPr lang="en-US" sz="1200" dirty="0" smtClean="0">
                <a:latin typeface="Helvetica"/>
                <a:cs typeface="Helvetica"/>
              </a:rPr>
              <a:t>* Bentley College, Massachusetts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59" y="10668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K'Nex Rippin' Rocket Roller Coaster 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One of the year's hottest toys.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Value and Profitability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5969877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Why would the Company be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more profitable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than Competitor B?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047" y="1239487"/>
            <a:ext cx="8647906" cy="460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488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Brand Personality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00" y="5817477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would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you describe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the Abercrombie &amp; Fitch brand personality?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Why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would it be effective with their target market?  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b="4286"/>
          <a:stretch/>
        </p:blipFill>
        <p:spPr bwMode="auto">
          <a:xfrm>
            <a:off x="285750" y="1149245"/>
            <a:ext cx="8572500" cy="232792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5676" y="3581400"/>
            <a:ext cx="306410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980" y="3581400"/>
            <a:ext cx="341890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28800" y="1600200"/>
            <a:ext cx="5486400" cy="2554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Identifying Value Drivers and Level of Price Sensitivity</a:t>
            </a:r>
            <a:endParaRPr lang="en-US" sz="32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4760893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To any customer everything is important. </a:t>
            </a:r>
          </a:p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But, what will they pay for better performance?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9200" y="-8759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Customer Experience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Value Creation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8177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Price-Performance Trade-Offs </a:t>
            </a:r>
            <a:endParaRPr lang="en-US" sz="30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53200" y="1702677"/>
            <a:ext cx="2438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latin typeface="Helvetica" pitchFamily="34" charset="0"/>
                <a:cs typeface="Helvetica" pitchFamily="34" charset="0"/>
              </a:rPr>
              <a:t>Step 1</a:t>
            </a:r>
            <a:r>
              <a:rPr lang="en-US" sz="1600" b="1" dirty="0" smtClean="0">
                <a:latin typeface="Helvetica" pitchFamily="34" charset="0"/>
                <a:cs typeface="Helvetica" pitchFamily="34" charset="0"/>
              </a:rPr>
              <a:t>: </a:t>
            </a:r>
          </a:p>
          <a:p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Set up two performance features each with 3 levels of performance and price at 3 price levels.</a:t>
            </a:r>
          </a:p>
          <a:p>
            <a:endParaRPr lang="en-US" sz="16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1600" b="1" u="sng" dirty="0" smtClean="0">
                <a:latin typeface="Helvetica" pitchFamily="34" charset="0"/>
                <a:cs typeface="Helvetica" pitchFamily="34" charset="0"/>
              </a:rPr>
              <a:t>Step 2:</a:t>
            </a:r>
          </a:p>
          <a:p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Rank the 9 options presented from 1 (most preferred) to 9 (least preferred).</a:t>
            </a:r>
          </a:p>
          <a:p>
            <a:endParaRPr lang="en-US" sz="16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These nine options are a representative subset of 81 combinations. </a:t>
            </a:r>
            <a:endParaRPr lang="en-US" sz="16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45477"/>
            <a:ext cx="619611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/>
              <a:t>Marketing Performance</a:t>
            </a:r>
            <a:br>
              <a:rPr lang="en-US" sz="1300" b="1" dirty="0" smtClean="0"/>
            </a:br>
            <a:r>
              <a:rPr lang="en-US" sz="1300" b="1" dirty="0" smtClean="0"/>
              <a:t>Tool  4.4</a:t>
            </a:r>
            <a:endParaRPr lang="en-US" sz="13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" y="94067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Step 1  Set-Up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" y="2455918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Step 2  Rank Preferences 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209490"/>
            <a:ext cx="701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Preferences &amp; Price Sensitivity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1215509"/>
            <a:ext cx="2667000" cy="5109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u="sng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u="sng" dirty="0" smtClean="0">
                <a:latin typeface="Helvetica" pitchFamily="34" charset="0"/>
                <a:cs typeface="Helvetica" pitchFamily="34" charset="0"/>
              </a:rPr>
              <a:t>Customer Preferences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pPr marL="114300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Which factor is most important?</a:t>
            </a:r>
          </a:p>
          <a:p>
            <a:pPr marL="114300"/>
            <a:endParaRPr lang="en-US" sz="1600" dirty="0" smtClean="0">
              <a:latin typeface="Helvetica" pitchFamily="34" charset="0"/>
              <a:cs typeface="Helvetica" pitchFamily="34" charset="0"/>
            </a:endParaRPr>
          </a:p>
          <a:p>
            <a:pPr marL="114300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How do customers respond to price?</a:t>
            </a:r>
          </a:p>
          <a:p>
            <a:pPr marL="114300"/>
            <a:endParaRPr lang="en-US" sz="1600" dirty="0" smtClean="0">
              <a:latin typeface="Helvetica" pitchFamily="34" charset="0"/>
              <a:cs typeface="Helvetica" pitchFamily="34" charset="0"/>
            </a:endParaRPr>
          </a:p>
          <a:p>
            <a:pPr marL="114300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What is the incremental benefit of a large hamburger over an average size?</a:t>
            </a:r>
          </a:p>
          <a:p>
            <a:pPr marL="114300"/>
            <a:endParaRPr lang="en-US" sz="1600" dirty="0" smtClean="0">
              <a:latin typeface="Helvetica" pitchFamily="34" charset="0"/>
              <a:cs typeface="Helvetica" pitchFamily="34" charset="0"/>
            </a:endParaRPr>
          </a:p>
          <a:p>
            <a:pPr marL="114300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What would be the Value Index of a $2.50 hamburger, with average size and 5 minutes wait time?</a:t>
            </a:r>
          </a:p>
          <a:p>
            <a:endParaRPr lang="en-US" sz="1600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130" y="1143000"/>
            <a:ext cx="3619870" cy="524986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1952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/>
          <p:cNvCxnSpPr/>
          <p:nvPr/>
        </p:nvCxnSpPr>
        <p:spPr>
          <a:xfrm>
            <a:off x="4191000" y="1228725"/>
            <a:ext cx="0" cy="137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91000" y="4886325"/>
            <a:ext cx="0" cy="129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91000" y="6181725"/>
            <a:ext cx="15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91000" y="3057525"/>
            <a:ext cx="0" cy="129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191000" y="4352925"/>
            <a:ext cx="15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191000" y="990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/>
              <a:t>Hamburger Size</a:t>
            </a:r>
            <a:endParaRPr lang="en-US" sz="1200" b="1" u="sng" dirty="0"/>
          </a:p>
        </p:txBody>
      </p:sp>
      <p:sp>
        <p:nvSpPr>
          <p:cNvPr id="48" name="TextBox 47"/>
          <p:cNvSpPr txBox="1"/>
          <p:nvPr/>
        </p:nvSpPr>
        <p:spPr>
          <a:xfrm>
            <a:off x="4267200" y="282892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/>
              <a:t>Wait Time</a:t>
            </a:r>
            <a:endParaRPr lang="en-US" sz="1200" b="1" u="sng" dirty="0"/>
          </a:p>
        </p:txBody>
      </p:sp>
      <p:sp>
        <p:nvSpPr>
          <p:cNvPr id="49" name="TextBox 48"/>
          <p:cNvSpPr txBox="1"/>
          <p:nvPr/>
        </p:nvSpPr>
        <p:spPr>
          <a:xfrm>
            <a:off x="4343400" y="468552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/>
              <a:t>Hamburger Price</a:t>
            </a:r>
            <a:endParaRPr lang="en-US" sz="1200" b="1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4114800" y="2600325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Small      Average    Large</a:t>
            </a:r>
            <a:endParaRPr lang="en-US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114800" y="4304526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 min.        5min.       10 min.</a:t>
            </a:r>
            <a:endParaRPr lang="en-US" sz="1200" b="1" dirty="0"/>
          </a:p>
        </p:txBody>
      </p:sp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2371725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05375" y="1381125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14975" y="1143000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Straight Connector 55"/>
          <p:cNvCxnSpPr/>
          <p:nvPr/>
        </p:nvCxnSpPr>
        <p:spPr>
          <a:xfrm>
            <a:off x="4191000" y="2600325"/>
            <a:ext cx="15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3209925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362325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8775" y="3733800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5029200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5181600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8775" y="5562600"/>
            <a:ext cx="200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62"/>
          <p:cNvSpPr txBox="1"/>
          <p:nvPr/>
        </p:nvSpPr>
        <p:spPr>
          <a:xfrm>
            <a:off x="784860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/>
              <a:t>Marketing Performance</a:t>
            </a:r>
            <a:br>
              <a:rPr lang="en-US" sz="1300" b="1" dirty="0" smtClean="0"/>
            </a:br>
            <a:r>
              <a:rPr lang="en-US" sz="1300" b="1" dirty="0" smtClean="0"/>
              <a:t>Tool  4.4</a:t>
            </a:r>
            <a:endParaRPr lang="en-US" sz="1300" b="1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029200" y="1262063"/>
            <a:ext cx="609600" cy="238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391025" y="1500188"/>
            <a:ext cx="561975" cy="94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443413" y="3286125"/>
            <a:ext cx="53340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24425" y="3438525"/>
            <a:ext cx="561975" cy="37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95800" y="5124450"/>
            <a:ext cx="53340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976812" y="5276850"/>
            <a:ext cx="561975" cy="37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0659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Empathic Design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037959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Honda uses </a:t>
            </a:r>
            <a:r>
              <a:rPr lang="en-US" sz="2000" b="1" u="sng" dirty="0" smtClean="0">
                <a:latin typeface="Helvetica" pitchFamily="34" charset="0"/>
                <a:cs typeface="Helvetica" pitchFamily="34" charset="0"/>
              </a:rPr>
              <a:t>Empathic Design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 by video taping women shoppers putting groceries in and taking them out a trunks.</a:t>
            </a:r>
          </a:p>
          <a:p>
            <a:endParaRPr lang="en-US" sz="10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How does this help Honda better </a:t>
            </a:r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understand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 the </a:t>
            </a:r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customer experience </a:t>
            </a:r>
            <a:r>
              <a:rPr lang="en-US" sz="2000" dirty="0" smtClean="0">
                <a:latin typeface="Helvetica" pitchFamily="34" charset="0"/>
                <a:cs typeface="Helvetica" pitchFamily="34" charset="0"/>
              </a:rPr>
              <a:t>and improve their trunk design?</a:t>
            </a:r>
            <a:endParaRPr lang="en-US" sz="20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713" y="1219200"/>
            <a:ext cx="255334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8231" y="1219200"/>
            <a:ext cx="460766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852513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1113" y="1219200"/>
            <a:ext cx="283243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0949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Understanding the Customer Experience </a:t>
            </a:r>
            <a:endParaRPr lang="en-US" sz="2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51" y="1134241"/>
            <a:ext cx="8750299" cy="2323899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581400"/>
            <a:ext cx="3200400" cy="228934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465" y="3581401"/>
            <a:ext cx="443013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0500" y="5880592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Same product, different experiences. What would you learn from understanding all aspects of each customer’s product experience?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941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Why Focus on Lead Users?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505200"/>
            <a:ext cx="47242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0806" y="1143000"/>
            <a:ext cx="340079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159" y="1143000"/>
            <a:ext cx="7074373" cy="2133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16569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Improving the Customer Experience </a:t>
            </a:r>
            <a:endParaRPr lang="en-US" sz="27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0100" y="5830669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well does Bank of America manage customer touch points?</a:t>
            </a:r>
          </a:p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does their performance impact their brand image?  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" y="1143000"/>
            <a:ext cx="8458200" cy="460676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8700" y="178677"/>
            <a:ext cx="7086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Collaboration &amp; Ideation </a:t>
            </a:r>
            <a:endParaRPr lang="en-US" sz="27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145631"/>
            <a:ext cx="8686800" cy="28194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064877"/>
            <a:ext cx="19103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2819400" y="4267200"/>
            <a:ext cx="5562600" cy="1905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86841" y="4487041"/>
            <a:ext cx="541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 could this toy manufacturer use customer collaboration to solve this toy assembly nightmare? </a:t>
            </a:r>
            <a:endParaRPr lang="en-US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6950" y="1828800"/>
            <a:ext cx="4610100" cy="18158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Measuring Customer Value in Dollar Savings</a:t>
            </a:r>
            <a:endParaRPr lang="en-US" sz="28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6482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pitchFamily="34" charset="0"/>
                <a:cs typeface="Helvetica" pitchFamily="34" charset="0"/>
              </a:rPr>
              <a:t>In this section we will look at different ways companies can assess the dollar value they create in customer savings relative to competitors.</a:t>
            </a:r>
            <a:endParaRPr 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-8759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Customer Experience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Value Creation 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1379</Words>
  <Application>Microsoft Macintosh PowerPoint</Application>
  <PresentationFormat>On-screen Show (4:3)</PresentationFormat>
  <Paragraphs>257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Roger Best</dc:creator>
  <cp:lastModifiedBy>Peter Vomocil</cp:lastModifiedBy>
  <cp:revision>75</cp:revision>
  <dcterms:created xsi:type="dcterms:W3CDTF">2012-02-19T16:07:11Z</dcterms:created>
  <dcterms:modified xsi:type="dcterms:W3CDTF">2012-03-15T15:49:47Z</dcterms:modified>
</cp:coreProperties>
</file>